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74" r:id="rId8"/>
    <p:sldId id="268" r:id="rId9"/>
    <p:sldId id="261" r:id="rId10"/>
    <p:sldId id="262" r:id="rId11"/>
    <p:sldId id="263" r:id="rId12"/>
    <p:sldId id="264" r:id="rId13"/>
    <p:sldId id="265" r:id="rId14"/>
    <p:sldId id="266" r:id="rId15"/>
    <p:sldId id="269" r:id="rId16"/>
    <p:sldId id="276" r:id="rId17"/>
    <p:sldId id="277" r:id="rId18"/>
    <p:sldId id="278" r:id="rId19"/>
    <p:sldId id="275" r:id="rId20"/>
    <p:sldId id="270" r:id="rId21"/>
    <p:sldId id="271" r:id="rId22"/>
    <p:sldId id="272" r:id="rId23"/>
    <p:sldId id="279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7" autoAdjust="0"/>
    <p:restoredTop sz="94660"/>
  </p:normalViewPr>
  <p:slideViewPr>
    <p:cSldViewPr>
      <p:cViewPr varScale="1">
        <p:scale>
          <a:sx n="76" d="100"/>
          <a:sy n="76" d="100"/>
        </p:scale>
        <p:origin x="-6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7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1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4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9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2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6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8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7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2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8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53B1-A367-4093-AC87-89E23FB7492E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7B63B-8DFE-4A9D-953E-2C5059C6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6.jpe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5.jpe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4.png"/><Relationship Id="rId5" Type="http://schemas.openxmlformats.org/officeDocument/2006/relationships/tags" Target="../tags/tag82.xml"/><Relationship Id="rId10" Type="http://schemas.openxmlformats.org/officeDocument/2006/relationships/image" Target="../media/image3.jpeg"/><Relationship Id="rId4" Type="http://schemas.openxmlformats.org/officeDocument/2006/relationships/tags" Target="../tags/tag8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4" Type="http://schemas.openxmlformats.org/officeDocument/2006/relationships/image" Target="../media/image2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2568575"/>
            <a:ext cx="7772400" cy="1470025"/>
          </a:xfrm>
        </p:spPr>
        <p:txBody>
          <a:bodyPr/>
          <a:lstStyle/>
          <a:p>
            <a:r>
              <a:rPr lang="en-US" dirty="0" smtClean="0"/>
              <a:t>On the 2012 Drought </a:t>
            </a:r>
            <a:br>
              <a:rPr lang="en-US" dirty="0" smtClean="0"/>
            </a:br>
            <a:r>
              <a:rPr lang="en-US" dirty="0" smtClean="0"/>
              <a:t>and other items of interest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r>
              <a:rPr lang="en-US" dirty="0" smtClean="0"/>
              <a:t>Daryl Herzmann</a:t>
            </a:r>
          </a:p>
          <a:p>
            <a:r>
              <a:rPr lang="en-US" dirty="0" smtClean="0"/>
              <a:t>Assistant Scientist, ISU Agronomy</a:t>
            </a:r>
          </a:p>
          <a:p>
            <a:r>
              <a:rPr lang="en-US" dirty="0" smtClean="0"/>
              <a:t>akrherz@iastate.edu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28600"/>
            <a:ext cx="21431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633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Don’t like what you see?</a:t>
            </a:r>
            <a:br>
              <a:rPr lang="en-US" dirty="0" smtClean="0"/>
            </a:br>
            <a:r>
              <a:rPr lang="en-US" dirty="0" smtClean="0"/>
              <a:t>Do what this guy did!</a:t>
            </a:r>
            <a:endParaRPr lang="en-US" dirty="0"/>
          </a:p>
        </p:txBody>
      </p:sp>
      <p:pic>
        <p:nvPicPr>
          <p:cNvPr id="4" name="Content Placeholder 3" descr="090909_wilson_getty_350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600200" y="2196306"/>
            <a:ext cx="5943600" cy="3333750"/>
          </a:xfr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3199" y="5650468"/>
            <a:ext cx="103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Getty/AP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45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What is a Drought?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American Meteorological Society</a:t>
            </a:r>
          </a:p>
          <a:p>
            <a:pPr lvl="1"/>
            <a:r>
              <a:rPr lang="en-US" dirty="0" smtClean="0"/>
              <a:t>Drought is a </a:t>
            </a:r>
            <a:r>
              <a:rPr lang="en-US" dirty="0" smtClean="0">
                <a:solidFill>
                  <a:srgbClr val="FF0000"/>
                </a:solidFill>
              </a:rPr>
              <a:t>relative term</a:t>
            </a:r>
            <a:r>
              <a:rPr lang="en-US" dirty="0" smtClean="0"/>
              <a:t>, therefore any discussion in terms of precipitation deficit must refer to the particular </a:t>
            </a:r>
            <a:r>
              <a:rPr lang="en-US" dirty="0" smtClean="0">
                <a:solidFill>
                  <a:srgbClr val="FF0000"/>
                </a:solidFill>
              </a:rPr>
              <a:t>precipitation-related activity </a:t>
            </a:r>
            <a:r>
              <a:rPr lang="en-US" dirty="0" smtClean="0"/>
              <a:t>that is under discussion.</a:t>
            </a:r>
          </a:p>
          <a:p>
            <a:r>
              <a:rPr lang="en-US" dirty="0" smtClean="0"/>
              <a:t>Wikipedia</a:t>
            </a:r>
          </a:p>
          <a:p>
            <a:pPr lvl="1"/>
            <a:r>
              <a:rPr lang="en-US" dirty="0" smtClean="0"/>
              <a:t>Drought is an </a:t>
            </a:r>
            <a:r>
              <a:rPr lang="en-US" dirty="0" smtClean="0">
                <a:solidFill>
                  <a:srgbClr val="FF0000"/>
                </a:solidFill>
              </a:rPr>
              <a:t>extended period </a:t>
            </a:r>
            <a:r>
              <a:rPr lang="en-US" dirty="0" smtClean="0"/>
              <a:t>of months or years when a region notes a </a:t>
            </a:r>
            <a:r>
              <a:rPr lang="en-US" dirty="0" smtClean="0">
                <a:solidFill>
                  <a:srgbClr val="FF0000"/>
                </a:solidFill>
              </a:rPr>
              <a:t>deficiency in its water supply </a:t>
            </a:r>
            <a:r>
              <a:rPr lang="en-US" dirty="0" smtClean="0"/>
              <a:t>whether surface or underground water.</a:t>
            </a:r>
          </a:p>
          <a:p>
            <a:r>
              <a:rPr lang="en-US" dirty="0" smtClean="0"/>
              <a:t>National Drought Mitigation Center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No single operational definition of drought works in all </a:t>
            </a:r>
            <a:r>
              <a:rPr lang="en-US" b="1" dirty="0" smtClean="0">
                <a:solidFill>
                  <a:schemeClr val="tx2"/>
                </a:solidFill>
              </a:rPr>
              <a:t>circumstances</a:t>
            </a:r>
          </a:p>
          <a:p>
            <a:r>
              <a:rPr lang="en-US" dirty="0" smtClean="0"/>
              <a:t>Federal Government Drought Declaration</a:t>
            </a:r>
          </a:p>
          <a:p>
            <a:pPr lvl="1"/>
            <a:r>
              <a:rPr lang="en-US" dirty="0" smtClean="0"/>
              <a:t>… as </a:t>
            </a:r>
            <a:r>
              <a:rPr lang="en-US" dirty="0"/>
              <a:t>reported in the U.S. Drought </a:t>
            </a:r>
            <a:r>
              <a:rPr lang="en-US" dirty="0" smtClean="0"/>
              <a:t>Monitor when </a:t>
            </a:r>
            <a:r>
              <a:rPr lang="en-US" dirty="0"/>
              <a:t>any portion of a county meets </a:t>
            </a:r>
            <a:r>
              <a:rPr lang="en-US" b="1" dirty="0"/>
              <a:t>the D2 (Severe Drought) drought intensity value for eight consecutive weeks</a:t>
            </a:r>
            <a:r>
              <a:rPr lang="en-US" dirty="0"/>
              <a:t>. A county that has a portion of its area in a drought intensity value of </a:t>
            </a:r>
            <a:r>
              <a:rPr lang="en-US" b="1" dirty="0"/>
              <a:t>D3 (Extreme Drought) or higher at any time during the growing season </a:t>
            </a:r>
            <a:r>
              <a:rPr lang="en-US" dirty="0"/>
              <a:t>also would be designated as a disaster area.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1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Which has greater impacts?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</a:t>
            </a:r>
            <a:r>
              <a:rPr lang="en-US" dirty="0" smtClean="0"/>
              <a:t>Iowa?</a:t>
            </a:r>
          </a:p>
          <a:p>
            <a:pPr lvl="1"/>
            <a:r>
              <a:rPr lang="en-US" dirty="0" smtClean="0"/>
              <a:t>Getting no precipitation between 1-14 July</a:t>
            </a:r>
          </a:p>
          <a:p>
            <a:pPr lvl="1"/>
            <a:r>
              <a:rPr lang="en-US" dirty="0" smtClean="0"/>
              <a:t>Getting no precipitation between 1-14 February</a:t>
            </a:r>
          </a:p>
          <a:p>
            <a:r>
              <a:rPr lang="en-US" dirty="0" smtClean="0"/>
              <a:t>For Lake Tahoe, CA?</a:t>
            </a:r>
          </a:p>
          <a:p>
            <a:pPr lvl="1"/>
            <a:r>
              <a:rPr lang="en-US" dirty="0" smtClean="0"/>
              <a:t>Getting no precipitation between 1-14 July</a:t>
            </a:r>
          </a:p>
          <a:p>
            <a:pPr lvl="1"/>
            <a:r>
              <a:rPr lang="en-US" dirty="0" smtClean="0"/>
              <a:t>Getting no precipitation between 1-14 </a:t>
            </a:r>
            <a:r>
              <a:rPr lang="en-US" dirty="0" smtClean="0"/>
              <a:t>February</a:t>
            </a:r>
          </a:p>
          <a:p>
            <a:r>
              <a:rPr lang="en-US" dirty="0" smtClean="0"/>
              <a:t>For Chicago Cubs?</a:t>
            </a:r>
          </a:p>
          <a:p>
            <a:pPr lvl="1"/>
            <a:r>
              <a:rPr lang="en-US" dirty="0" smtClean="0"/>
              <a:t>No World Series win since 1906</a:t>
            </a:r>
          </a:p>
          <a:p>
            <a:r>
              <a:rPr lang="en-US" dirty="0" smtClean="0"/>
              <a:t>For New York Yankees?</a:t>
            </a:r>
          </a:p>
          <a:p>
            <a:pPr lvl="1"/>
            <a:r>
              <a:rPr lang="en-US" dirty="0" smtClean="0"/>
              <a:t>No World Series win since 2009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88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Drough</a:t>
            </a:r>
            <a:r>
              <a:rPr lang="en-US" dirty="0" smtClean="0"/>
              <a:t>t Definition: </a:t>
            </a:r>
            <a:r>
              <a:rPr lang="en-US" dirty="0" smtClean="0"/>
              <a:t>Focus </a:t>
            </a:r>
            <a:r>
              <a:rPr lang="en-US" dirty="0" smtClean="0"/>
              <a:t>on Impacts.</a:t>
            </a:r>
            <a:endParaRPr lang="en-US" dirty="0"/>
          </a:p>
        </p:txBody>
      </p:sp>
      <p:pic>
        <p:nvPicPr>
          <p:cNvPr id="5" name="Picture 2" descr="http://media.mcclatchydc.com/smedia/2012/07/10/18/26/3ZXmf.WiPh.91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19200"/>
            <a:ext cx="4714875" cy="29337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354865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bloximages.chicago2.vip.townnews.com/qctimes.com/content/tncms/assets/v3/editorial/4/4a/44a8b7b2-d0e4-55a7-92e2-3a4a54fc175e/501dfe3c599e9.preview-620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24403"/>
            <a:ext cx="2931607" cy="19812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1.bp.blogspot.com/_gNcbZvhQqJg/Rp4iNlh6j5I/AAAAAAAAAOM/aTazb5VFhOI/s400/P1040226a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4299559"/>
            <a:ext cx="2395255" cy="179644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>
            <p:custDataLst>
              <p:tags r:id="rId7"/>
            </p:custDataLst>
          </p:nvPr>
        </p:nvSpPr>
        <p:spPr>
          <a:xfrm>
            <a:off x="4669077" y="6260068"/>
            <a:ext cx="395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Images from National Drought Email List</a:t>
            </a:r>
            <a:endParaRPr lang="en-US" dirty="0"/>
          </a:p>
        </p:txBody>
      </p:sp>
      <p:pic>
        <p:nvPicPr>
          <p:cNvPr id="10" name="Picture 2" descr="http://thegazette.com/wp-content/uploads/2012/07/deadfish485.jp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02" y="4267200"/>
            <a:ext cx="2961298" cy="1905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47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About 2012 Drought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756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9" y="152399"/>
            <a:ext cx="8635791" cy="667142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491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7515"/>
            <a:ext cx="8836721" cy="65980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114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95250"/>
            <a:ext cx="8401050" cy="66675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1295400" y="228600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/>
              <a:t>1988</a:t>
            </a:r>
            <a:endParaRPr lang="en-US" sz="3600" b="1" u="sng" dirty="0"/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295400" y="556260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/>
              <a:t>2012</a:t>
            </a:r>
            <a:endParaRPr lang="en-US" sz="3600" b="1" u="sng" dirty="0"/>
          </a:p>
        </p:txBody>
      </p:sp>
      <p:cxnSp>
        <p:nvCxnSpPr>
          <p:cNvPr id="8" name="Straight Arrow Connector 7"/>
          <p:cNvCxnSpPr/>
          <p:nvPr>
            <p:custDataLst>
              <p:tags r:id="rId5"/>
            </p:custDataLst>
          </p:nvPr>
        </p:nvCxnSpPr>
        <p:spPr>
          <a:xfrm>
            <a:off x="4343400" y="1143000"/>
            <a:ext cx="0" cy="762000"/>
          </a:xfrm>
          <a:prstGeom prst="straightConnector1">
            <a:avLst/>
          </a:prstGeom>
          <a:ln w="857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>
            <p:custDataLst>
              <p:tags r:id="rId6"/>
            </p:custDataLst>
          </p:nvPr>
        </p:nvCxnSpPr>
        <p:spPr>
          <a:xfrm>
            <a:off x="5715000" y="4343400"/>
            <a:ext cx="0" cy="762000"/>
          </a:xfrm>
          <a:prstGeom prst="straightConnector1">
            <a:avLst/>
          </a:prstGeom>
          <a:ln w="857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>
            <p:custDataLst>
              <p:tags r:id="rId7"/>
            </p:custDataLst>
          </p:nvPr>
        </p:nvCxnSpPr>
        <p:spPr>
          <a:xfrm>
            <a:off x="7620000" y="4343400"/>
            <a:ext cx="0" cy="762000"/>
          </a:xfrm>
          <a:prstGeom prst="straightConnector1">
            <a:avLst/>
          </a:prstGeom>
          <a:ln w="857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564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2012 Corn Yield By County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4257"/>
            <a:ext cx="9144000" cy="4049486"/>
          </a:xfrm>
          <a:prstGeom prst="rect">
            <a:avLst/>
          </a:prstGeom>
        </p:spPr>
      </p:pic>
      <p:sp>
        <p:nvSpPr>
          <p:cNvPr id="4" name="TextBox 3"/>
          <p:cNvSpPr txBox="1"/>
          <p:nvPr>
            <p:custDataLst>
              <p:tags r:id="rId4"/>
            </p:custDataLst>
          </p:nvPr>
        </p:nvSpPr>
        <p:spPr>
          <a:xfrm>
            <a:off x="5715000" y="5453743"/>
            <a:ext cx="2276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USDA NASS </a:t>
            </a:r>
            <a:r>
              <a:rPr lang="en-US" dirty="0" err="1" smtClean="0"/>
              <a:t>Quickstats</a:t>
            </a:r>
            <a:endParaRPr lang="en-US" dirty="0"/>
          </a:p>
        </p:txBody>
      </p:sp>
      <p:sp>
        <p:nvSpPr>
          <p:cNvPr id="5" name="Oval 4"/>
          <p:cNvSpPr/>
          <p:nvPr>
            <p:custDataLst>
              <p:tags r:id="rId5"/>
            </p:custDataLst>
          </p:nvPr>
        </p:nvSpPr>
        <p:spPr>
          <a:xfrm>
            <a:off x="1868466" y="3046434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6"/>
            </p:custDataLst>
          </p:nvPr>
        </p:nvSpPr>
        <p:spPr>
          <a:xfrm>
            <a:off x="3733800" y="2971278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>
            <p:custDataLst>
              <p:tags r:id="rId7"/>
            </p:custDataLst>
          </p:nvPr>
        </p:nvSpPr>
        <p:spPr>
          <a:xfrm>
            <a:off x="5372100" y="2971278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740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Billion Dollar Rainfall?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143000"/>
            <a:ext cx="7213600" cy="5410200"/>
          </a:xfrm>
          <a:prstGeom prst="rect">
            <a:avLst/>
          </a:prstGeom>
        </p:spPr>
      </p:pic>
      <p:sp>
        <p:nvSpPr>
          <p:cNvPr id="4" name="Oval 3"/>
          <p:cNvSpPr/>
          <p:nvPr>
            <p:custDataLst>
              <p:tags r:id="rId4"/>
            </p:custDataLst>
          </p:nvPr>
        </p:nvSpPr>
        <p:spPr>
          <a:xfrm>
            <a:off x="2895600" y="3848100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>
            <p:custDataLst>
              <p:tags r:id="rId5"/>
            </p:custDataLst>
          </p:nvPr>
        </p:nvSpPr>
        <p:spPr>
          <a:xfrm>
            <a:off x="5181600" y="3303740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>
            <p:custDataLst>
              <p:tags r:id="rId6"/>
            </p:custDataLst>
          </p:nvPr>
        </p:nvSpPr>
        <p:spPr>
          <a:xfrm>
            <a:off x="7162800" y="3276600"/>
            <a:ext cx="685800" cy="7239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608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7620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1222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Carroll County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56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7620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1222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Tama County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01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7620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1222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Jackson County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080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" y="95250"/>
            <a:ext cx="8143875" cy="6667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081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726" y="246669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lack of rain was not the only problem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271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95250"/>
            <a:ext cx="6191250" cy="6667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488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76200"/>
            <a:ext cx="5166360" cy="6680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151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0presentations\2012drought\images\2012-JJA-100°Days-2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579223" cy="66294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11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2012 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Spring soil moisture reserves were a huge help for those locations that got late July / early August rainfall</a:t>
            </a:r>
          </a:p>
          <a:p>
            <a:r>
              <a:rPr lang="en-US" dirty="0" smtClean="0"/>
              <a:t>2012 was not a failure in Iowa due to some limited and very timely rainfalls (Jul 25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Ridiculously hot March and mid April hard freeze </a:t>
            </a:r>
            <a:r>
              <a:rPr lang="en-US" dirty="0" smtClean="0"/>
              <a:t>were </a:t>
            </a:r>
            <a:r>
              <a:rPr lang="en-US" dirty="0" smtClean="0"/>
              <a:t>somewhat forgotten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77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7988657" cy="617373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673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My Thoughts on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Winter precipitation / snowfall is not as important as media makes it to be.</a:t>
            </a:r>
          </a:p>
          <a:p>
            <a:pPr lvl="1"/>
            <a:r>
              <a:rPr lang="en-US" dirty="0" smtClean="0"/>
              <a:t>Runoff</a:t>
            </a:r>
          </a:p>
          <a:p>
            <a:pPr lvl="1"/>
            <a:r>
              <a:rPr lang="en-US" dirty="0" smtClean="0"/>
              <a:t>Sublimation, evaporation</a:t>
            </a:r>
          </a:p>
          <a:p>
            <a:pPr lvl="1"/>
            <a:r>
              <a:rPr lang="en-US" dirty="0" smtClean="0"/>
              <a:t>Just not enough of it</a:t>
            </a:r>
          </a:p>
          <a:p>
            <a:r>
              <a:rPr lang="en-US" dirty="0" smtClean="0"/>
              <a:t>March, April, May are way more important</a:t>
            </a:r>
          </a:p>
          <a:p>
            <a:r>
              <a:rPr lang="en-US" dirty="0" smtClean="0"/>
              <a:t>Current soil moisture is a critical concern, we need to replenish before growing season (10+ inches of rain). Much different today than 2012.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53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ISMMS001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50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Time for Questions?</a:t>
            </a:r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0" y="3581400"/>
            <a:ext cx="6256671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</a:rPr>
              <a:t>Daryl </a:t>
            </a:r>
            <a:r>
              <a:rPr lang="en-US" sz="3200" dirty="0" smtClean="0">
                <a:latin typeface="Times New Roman" pitchFamily="18" charset="0"/>
              </a:rPr>
              <a:t>Herzmann</a:t>
            </a:r>
          </a:p>
          <a:p>
            <a:r>
              <a:rPr lang="en-US" sz="3200" dirty="0" smtClean="0">
                <a:latin typeface="Times New Roman" pitchFamily="18" charset="0"/>
              </a:rPr>
              <a:t>http://mesonet.agron.iastate.edu</a:t>
            </a:r>
            <a:endParaRPr lang="en-US" sz="3200" dirty="0">
              <a:latin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</a:rPr>
              <a:t>515.294.5978</a:t>
            </a:r>
          </a:p>
          <a:p>
            <a:r>
              <a:rPr lang="en-US" sz="3200" dirty="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6" name="Picture 6" descr="tuxmexican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04800" y="1828800"/>
            <a:ext cx="3505200" cy="4114800"/>
          </a:xfrm>
          <a:prstGeom prst="rect">
            <a:avLst/>
          </a:prstGeom>
          <a:noFill/>
          <a:ln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6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XcbIrsJsQhbJYTZMlHhv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XrEoVjAVgzGfcjKJVjY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bjYIZSjsP4pSfJ33xqSU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2IHG2BLYwPUHgkpcjHCOJ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Pj30FSLyGffAgg0jPHGRy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YytJDl6aicRrSoC1WTcY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rG39b0RU7S3fkvxWeqrw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IPnBGOLMFzrj6NFt95in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nD46tZELwCHoXdMzk39l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O0oKgLgmdzYJsKxzkL7T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CIQrHALedJMTP3IJITvap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qdL11KIndiq0oGUP3GAZ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XzUtRA2eoTpuhCGFy0vQ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tPF1PTQOzpLcfc6yT8kZU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AUoh9n7ztvIu65OPL9ozj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I5nty07nvwzVeLDyKsHZ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L61J4nbAkdBbjUFO6s5Z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aR3ccpVSj2sCBnxg20kV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ICzjE4DBxRghQV9GSaLF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zJHihgPp4FfGrftSykhhM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bkLroAaQygMO3PClNnL7M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1auUcZCrnb7oxmwPSffe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TDcEgcxUwFoAiBXunae7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EifOXvvRyv2gQIyJpU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0W4VSnS40Y6hVxl0nzp0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5fk6MPrOdqWgElbT57DNx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WZVacI2k3EDaROALB2Db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kFS0Puuin0hzjlbBCIMSm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CutmijvAamKgEficTxQL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SivfA0qUpTj22owtbbMN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O2HVjqPe2B2ZBbR2Jv9f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XCcTFpmFZsMWtsyEG05a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3MkB8rgEAZX55IpKpSn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dFIou4O9aL0fC97kNddIO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XwntVhfFit5pP6CdEmru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XPszhqBF9TL1Ib119wUu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9cj0HAyQhjLJyx0m0P4Cj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EOoqcDdUAWKrGgfgI16jB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YDt0Mw5pQcWyvBgoVCmJ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Y7QJ6J73w0AbxpNICrnv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eJIKErDaHfIr0vChFNYmj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mmXctFjbZei4T71m4Fqlj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t6ph6kLAx9A1nmMsYXQvf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9VCvgjIiWYT0TRMbzZpoH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uRJFzBHsuN5YXtEA4sSe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8nsVGMoR6RN0rLMBJ7Au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UUTixYUXwsVSIlcDVV3DH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bX2SNtJLDJ81sy2nfpW8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z2qo5bFqQpGJWgEbreLO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JGTDBxFDGySQStPn4DzXi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CMP57BevUAwRPmxLtE0M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NS3MOOnAbQTs47Owq4pa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k0EtPj9VXw7LYW2kMq8ko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YnhqWXeVmZdvx28kY3qg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ki9Rt5hZ2jUF2hbpmcG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xtpZbss4T7LB2Zh5t8En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SZR8yHezRdcLFsuTPxYp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Trec8hIynLbDSwZkjTmFx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QeBCZfPQYuOYyDVqqw1u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07NVvzvDBKeZ4nYxEJiyV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84xrGotW8wpVQ6NHuFkc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zZtfWSMNIVwNZJo3T6aEB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8xSKXeDeIPnuyXqrAalN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f3XGvnqdbOb3IYpN02Hq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013wIM43eo5vNHlxifAqH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39wVrnMI01ym3WCZFE97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aIznVYkD8Lj0yui7r98ZP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f3gC7BQ0PPu2iyGq2kx0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SQB7ncD3bZrE3VJqofhTh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HbzHYSkfU7Ps7VYHP7lQk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PK89Z89pdGvaq10eDm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XBeP5sFztfU5IuLGDOQ0F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fE9CImslNIMB5vOtkkx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VjCeisbJeG8QmAGtKi78r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te9eNQzel6rJZvO2A0fH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m6WXhphDfDCRY4B05rwc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t03tWkHLulu4oLHXGel7J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Z0SQuge7XnIeDb7DmDWe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BdUVpA8hhmVtDVUNsWWt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mUGQj7KhRT93oPy1U6Dd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8U8M3SLobghlRZezh0w0v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kAw4eq2PPVdeLLIw4SwsH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3YzMkODH3C6AxfZDkml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7CetRKWEt2kqOs5FEH0c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Fbah4eb6lsqWlkjt4G2z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LUZQtE1p9OMRxe9mXljZd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LaJNTXGFke7X0yhHtRqi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fZEYVXH0FlbA7tmG1WJX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Dckg1WpEjpVQXHg47U4uz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qsQzW1PeG8B3djy3hNh6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yBs76BD2c9bj5Ww0iU1pp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0LRDVXDCLY4e5S01BdINy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nwKkkdWvbA2U0quagur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jZkM1LAPCgCMcmg9Dmro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XEhhZH9NvYI3wpyismGy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p7O3d0D80CwnDm8KuB7tt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OuiKK44Y22m1ywsdLGwFv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FT2qxXKy5RijkLtfy31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afd8riqYBuKIEidOfGV7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BDvLGCWiJms33Mne3EV2z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XxKjoo0Dwwbhd6Doiwc7u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26mfCZzIQBVnFX0ndxi5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D1smr3Mh11fiqHQUgr6a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b2tfZh3JLCgoR6LiI6FV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goCwU0kBTTvkwwUGY2zp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FP28CxTwZj0Kqyn9Pw0Yb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SMygAEmoPsJEvEW9L03O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QqGoUiEPot6eAHloVlr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D1smr3Mh11fiqHQUgr6a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aopmsqB8seOTcoe2tfSxm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W9ZvuFUlBOiR3W4BlFSy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8IzXyuQhkml77An6jFT44u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wvrGdYQh5YHxtctV7tyT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4Twa6oExRuTPrDt3OrWuj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HUREq6Ro7aRx7tb423fFX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kawsR7qyp07hrBUv7zcK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H1zZRj1CpTmzmDDxw6j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CjY03wQ7U7EgR3HQpbtXd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IacS8ikmhyuQmPqi8yf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52yRt2GEUpTYQm7J1Hf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nY4fg9AQVvphixYCinIPZ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hbj0ypyOT1npzXxTgmO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Vq4lZNzhCCBFmeUVqDqGo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4pwnZixvU3rMyVIeCcC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7odSpNV8Fk2WtDWa4NpFT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jqF26oH3XIC4HgRvzqlLU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7A72k6aD7QigjF87nLmt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NwVI8oGrhW8aKYRlTTQr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Dp40w3AYWwtJguge1Ahxx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OHRFRI2MgEqiC96oginw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oJTw1nzwjOIH5RvGKGDPc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gfpe7VnnMbQEmPVhDtMB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q3y6rln783Snh0VULrua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DW014EvUo1JZAkmK7dhob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wLc7BBDS1YrQbR7FA0gD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oPaK2ELUaatHyu7jBdMPJ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vxXPMrmeK8X7SfEfkchof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wsQ6U9hIk7RkDNdSkxW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DqLgZfzCgJLfgCKntOY2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WwvSEexsUs5sHdRsxXovF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JsmHeuCy4qU8Lk9Y4OfOK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carSwNKp7VZsN3wW02Pmo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Z0V1s7kXRjlvM1eefMo9M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397</Words>
  <Application>Microsoft Office PowerPoint</Application>
  <PresentationFormat>On-screen Show (4:3)</PresentationFormat>
  <Paragraphs>55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On the 2012 Drought  and other items of interest</vt:lpstr>
      <vt:lpstr>Don’t like what you see? Do what this guy did!</vt:lpstr>
      <vt:lpstr>What is a Drought?</vt:lpstr>
      <vt:lpstr>Which has greater impacts?</vt:lpstr>
      <vt:lpstr>Drought Definition: Focus on Impacts.</vt:lpstr>
      <vt:lpstr>About 2012 Drought</vt:lpstr>
      <vt:lpstr>PowerPoint Presentation</vt:lpstr>
      <vt:lpstr>PowerPoint Presentation</vt:lpstr>
      <vt:lpstr>PowerPoint Presentation</vt:lpstr>
      <vt:lpstr>2012 Corn Yield By County</vt:lpstr>
      <vt:lpstr>Billion Dollar Rainfall?</vt:lpstr>
      <vt:lpstr>Carroll County</vt:lpstr>
      <vt:lpstr>Tama County</vt:lpstr>
      <vt:lpstr>Jackson County</vt:lpstr>
      <vt:lpstr>PowerPoint Presentation</vt:lpstr>
      <vt:lpstr>The lack of rain was not the only problem</vt:lpstr>
      <vt:lpstr>PowerPoint Presentation</vt:lpstr>
      <vt:lpstr>PowerPoint Presentation</vt:lpstr>
      <vt:lpstr>PowerPoint Presentation</vt:lpstr>
      <vt:lpstr>2012 Summary</vt:lpstr>
      <vt:lpstr>PowerPoint Presentation</vt:lpstr>
      <vt:lpstr>My Thoughts on 2013</vt:lpstr>
      <vt:lpstr>ISMMS001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Daryl Herzmann</dc:creator>
  <cp:lastModifiedBy>Daryl Herzmann</cp:lastModifiedBy>
  <cp:revision>18</cp:revision>
  <dcterms:created xsi:type="dcterms:W3CDTF">2013-02-28T14:13:39Z</dcterms:created>
  <dcterms:modified xsi:type="dcterms:W3CDTF">2013-03-02T14:52:50Z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1n_6ZF2OBlhocV3aZgoZO7QEsEp_jBBHABauBFEYJfaI</vt:lpwstr>
  </property>
  <property fmtid="{D5CDD505-2E9C-101B-9397-08002B2CF9AE}" pid="4" name="Google.Documents.RevisionId">
    <vt:lpwstr>14686125201080185369</vt:lpwstr>
  </property>
  <property fmtid="{D5CDD505-2E9C-101B-9397-08002B2CF9AE}" pid="5" name="Google.Documents.PreviousRevisionId">
    <vt:lpwstr>15696387381593957374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